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1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99" autoAdjust="0"/>
  </p:normalViewPr>
  <p:slideViewPr>
    <p:cSldViewPr snapToGrid="0" snapToObjects="1">
      <p:cViewPr varScale="1">
        <p:scale>
          <a:sx n="76" d="100"/>
          <a:sy n="76" d="100"/>
        </p:scale>
        <p:origin x="-2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AF03-7270-45C2-A683-C5E353EF01A5}" type="datetime4">
              <a:rPr lang="en-US" smtClean="0"/>
              <a:pPr/>
              <a:t>October 28,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1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October 28,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7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October 28,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October 28,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0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October 28,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October 28,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2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October 28,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1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October 28,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6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October 28,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1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October 28,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1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October 28,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9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October 28,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9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3.xml"/><Relationship Id="rId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workshop@ueseo.org" TargetMode="Externa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20.png"/><Relationship Id="rId6" Type="http://schemas.microsoft.com/office/2007/relationships/hdphoto" Target="../media/hdphoto2.wdp"/><Relationship Id="rId7" Type="http://schemas.openxmlformats.org/officeDocument/2006/relationships/image" Target="../media/image21.pn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中大用户体验网站设计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何吉波</a:t>
            </a:r>
            <a:endParaRPr lang="en-US" altLang="zh-CN" dirty="0" smtClean="0"/>
          </a:p>
          <a:p>
            <a:r>
              <a:rPr lang="en-US" dirty="0" err="1" smtClean="0"/>
              <a:t>hejibo</a:t>
            </a:r>
            <a:r>
              <a:rPr lang="en-US" altLang="zh-CN" dirty="0" err="1" smtClean="0"/>
              <a:t>@usee.tech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8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10-19 at 2.31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r="588"/>
          <a:stretch>
            <a:fillRect/>
          </a:stretch>
        </p:blipFill>
        <p:spPr>
          <a:xfrm>
            <a:off x="36284" y="842394"/>
            <a:ext cx="9078167" cy="4700249"/>
          </a:xfrm>
        </p:spPr>
      </p:pic>
      <p:sp>
        <p:nvSpPr>
          <p:cNvPr id="7" name="TextBox 6"/>
          <p:cNvSpPr txBox="1"/>
          <p:nvPr/>
        </p:nvSpPr>
        <p:spPr>
          <a:xfrm>
            <a:off x="2784929" y="3837214"/>
            <a:ext cx="374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 smtClean="0">
                <a:solidFill>
                  <a:srgbClr val="FF0000"/>
                </a:solidFill>
                <a:latin typeface="Andale Mono"/>
                <a:cs typeface="Andale Mono"/>
              </a:rPr>
              <a:t>5</a:t>
            </a:r>
            <a:r>
              <a:rPr lang="en-US" altLang="zh-CN" b="1" dirty="0" smtClean="0">
                <a:solidFill>
                  <a:srgbClr val="FF0000"/>
                </a:solidFill>
                <a:latin typeface="Andale Mono"/>
                <a:cs typeface="Andale Mono"/>
              </a:rPr>
              <a:t>1</a:t>
            </a:r>
            <a:r>
              <a:rPr lang="zh-CN" altLang="en-US" dirty="0" smtClean="0">
                <a:latin typeface="Andale Mono"/>
                <a:cs typeface="Andale Mono"/>
              </a:rPr>
              <a:t> </a:t>
            </a:r>
            <a:r>
              <a:rPr lang="en-US" altLang="zh-CN" dirty="0" smtClean="0">
                <a:latin typeface="Andale Mono"/>
                <a:cs typeface="Andale Mono"/>
              </a:rPr>
              <a:t>	</a:t>
            </a:r>
            <a:r>
              <a:rPr lang="en-US" altLang="zh-CN" dirty="0" smtClean="0">
                <a:solidFill>
                  <a:srgbClr val="0000FF"/>
                </a:solidFill>
                <a:latin typeface="Andale Mono"/>
                <a:cs typeface="Andale Mono"/>
              </a:rPr>
              <a:t>6</a:t>
            </a:r>
            <a:r>
              <a:rPr lang="en-US" altLang="zh-CN" dirty="0" smtClean="0">
                <a:latin typeface="Andale Mono"/>
                <a:cs typeface="Andale Mono"/>
              </a:rPr>
              <a:t>	</a:t>
            </a:r>
            <a:r>
              <a:rPr lang="en-US" altLang="zh-CN" dirty="0" smtClean="0">
                <a:solidFill>
                  <a:srgbClr val="FFFF00"/>
                </a:solidFill>
                <a:latin typeface="Andale Mono"/>
                <a:cs typeface="Andale Mono"/>
              </a:rPr>
              <a:t>7</a:t>
            </a:r>
            <a:r>
              <a:rPr lang="en-US" altLang="zh-CN" dirty="0" smtClean="0">
                <a:latin typeface="Andale Mono"/>
                <a:cs typeface="Andale Mono"/>
              </a:rPr>
              <a:t>	</a:t>
            </a:r>
            <a:r>
              <a:rPr lang="en-US" altLang="zh-CN" dirty="0" smtClean="0">
                <a:solidFill>
                  <a:srgbClr val="800000"/>
                </a:solidFill>
                <a:latin typeface="Andale Mono"/>
                <a:cs typeface="Andale Mono"/>
              </a:rPr>
              <a:t>9</a:t>
            </a:r>
          </a:p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Andale Mono"/>
                <a:cs typeface="Andale Mono"/>
              </a:rPr>
              <a:t>天</a:t>
            </a:r>
            <a:r>
              <a:rPr lang="en-US" altLang="zh-CN" dirty="0" smtClean="0">
                <a:latin typeface="Andale Mono"/>
                <a:cs typeface="Andale Mono"/>
              </a:rPr>
              <a:t>	</a:t>
            </a:r>
            <a:r>
              <a:rPr lang="zh-CN" alt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时</a:t>
            </a:r>
            <a:r>
              <a:rPr lang="en-US" altLang="zh-CN" dirty="0" smtClean="0">
                <a:latin typeface="Andale Mono"/>
                <a:cs typeface="Andale Mono"/>
              </a:rPr>
              <a:t>	</a:t>
            </a:r>
            <a:r>
              <a:rPr lang="zh-CN" altLang="en-US" dirty="0" smtClean="0">
                <a:solidFill>
                  <a:srgbClr val="FFFF00"/>
                </a:solidFill>
                <a:latin typeface="Andale Mono"/>
                <a:cs typeface="Andale Mono"/>
              </a:rPr>
              <a:t>分</a:t>
            </a:r>
            <a:r>
              <a:rPr lang="en-US" altLang="zh-CN" dirty="0" smtClean="0">
                <a:latin typeface="Andale Mono"/>
                <a:cs typeface="Andale Mono"/>
              </a:rPr>
              <a:t>	</a:t>
            </a:r>
            <a:r>
              <a:rPr lang="zh-CN" altLang="en-US" dirty="0" smtClean="0">
                <a:solidFill>
                  <a:srgbClr val="800000"/>
                </a:solidFill>
                <a:latin typeface="Andale Mono"/>
                <a:cs typeface="Andale Mono"/>
              </a:rPr>
              <a:t>秒</a:t>
            </a:r>
            <a:endParaRPr lang="en-US" dirty="0">
              <a:solidFill>
                <a:srgbClr val="800000"/>
              </a:solidFill>
              <a:latin typeface="Andale Mono"/>
              <a:cs typeface="Andale Mono"/>
            </a:endParaRPr>
          </a:p>
        </p:txBody>
      </p:sp>
      <p:sp>
        <p:nvSpPr>
          <p:cNvPr id="8" name="Line Callout 2 7"/>
          <p:cNvSpPr/>
          <p:nvPr/>
        </p:nvSpPr>
        <p:spPr>
          <a:xfrm>
            <a:off x="7257143" y="5851071"/>
            <a:ext cx="1741714" cy="65314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1607"/>
              <a:gd name="adj6" fmla="val -719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时间倒计时</a:t>
            </a:r>
            <a:endParaRPr lang="en-US" dirty="0"/>
          </a:p>
        </p:txBody>
      </p:sp>
      <p:sp>
        <p:nvSpPr>
          <p:cNvPr id="9" name="Line Callout 3 8"/>
          <p:cNvSpPr/>
          <p:nvPr/>
        </p:nvSpPr>
        <p:spPr>
          <a:xfrm>
            <a:off x="5932714" y="107605"/>
            <a:ext cx="3211286" cy="734789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88258"/>
              <a:gd name="adj8" fmla="val -354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1.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“</a:t>
            </a:r>
            <a:r>
              <a:rPr lang="zh-CN" altLang="en-US" sz="1200" dirty="0" smtClean="0"/>
              <a:t>相约中山大学，聚焦用户体验</a:t>
            </a:r>
            <a:r>
              <a:rPr lang="en-US" sz="1200" dirty="0" smtClean="0"/>
              <a:t>”</a:t>
            </a:r>
          </a:p>
          <a:p>
            <a:pPr lvl="1"/>
            <a:endParaRPr lang="en-US" altLang="zh-CN" sz="1200" dirty="0" smtClean="0"/>
          </a:p>
          <a:p>
            <a:pPr algn="ctr"/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801424" y="417013"/>
            <a:ext cx="141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求学名师名校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拓展名企人脉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9985" y="426895"/>
            <a:ext cx="1578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Wingdings" charset="2"/>
              <a:buChar char="ü"/>
            </a:pPr>
            <a:r>
              <a:rPr lang="zh-CN" altLang="en-US" sz="1200" dirty="0" smtClean="0"/>
              <a:t>掌握核心技术</a:t>
            </a:r>
            <a:endParaRPr lang="en-US" altLang="zh-CN" sz="1200" dirty="0" smtClean="0"/>
          </a:p>
          <a:p>
            <a:pPr marL="171450" lvl="1" indent="-171450">
              <a:buFont typeface="Wingdings" charset="2"/>
              <a:buChar char="ü"/>
            </a:pPr>
            <a:r>
              <a:rPr lang="zh-CN" altLang="en-US" sz="1200" dirty="0" smtClean="0"/>
              <a:t>体验最潮科技</a:t>
            </a:r>
            <a:endParaRPr lang="en-US" altLang="zh-CN" sz="1200" dirty="0" smtClean="0"/>
          </a:p>
          <a:p>
            <a:endParaRPr lang="en-US" altLang="zh-CN" sz="1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038928" y="4572000"/>
            <a:ext cx="371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活动时间：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24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26</a:t>
            </a:r>
            <a:r>
              <a:rPr lang="zh-CN" altLang="en-US" dirty="0" smtClean="0"/>
              <a:t>日</a:t>
            </a:r>
            <a:endParaRPr lang="en-US" dirty="0"/>
          </a:p>
        </p:txBody>
      </p:sp>
      <p:sp>
        <p:nvSpPr>
          <p:cNvPr id="3" name="Rounded Rectangle 2">
            <a:hlinkClick r:id="rId3" action="ppaction://hlinksldjump"/>
          </p:cNvPr>
          <p:cNvSpPr/>
          <p:nvPr/>
        </p:nvSpPr>
        <p:spPr>
          <a:xfrm>
            <a:off x="5433376" y="842393"/>
            <a:ext cx="725714" cy="3775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en-US" dirty="0"/>
          </a:p>
        </p:txBody>
      </p:sp>
      <p:sp>
        <p:nvSpPr>
          <p:cNvPr id="13" name="Rounded Rectangle 12">
            <a:hlinkClick r:id="rId4" action="ppaction://hlinksldjump"/>
          </p:cNvPr>
          <p:cNvSpPr/>
          <p:nvPr/>
        </p:nvSpPr>
        <p:spPr>
          <a:xfrm>
            <a:off x="6187300" y="861097"/>
            <a:ext cx="725714" cy="3775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课程</a:t>
            </a:r>
            <a:endParaRPr lang="en-US" dirty="0"/>
          </a:p>
        </p:txBody>
      </p:sp>
      <p:sp>
        <p:nvSpPr>
          <p:cNvPr id="14" name="Rounded Rectangle 13">
            <a:hlinkClick r:id="rId5" action="ppaction://hlinksldjump"/>
          </p:cNvPr>
          <p:cNvSpPr/>
          <p:nvPr/>
        </p:nvSpPr>
        <p:spPr>
          <a:xfrm>
            <a:off x="6957933" y="863089"/>
            <a:ext cx="725714" cy="3775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讲师</a:t>
            </a:r>
            <a:endParaRPr lang="en-US" dirty="0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7734593" y="884451"/>
            <a:ext cx="1379858" cy="3354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联系我们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9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55578" y="214477"/>
            <a:ext cx="372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名师名企讲师团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93783" y="3033256"/>
            <a:ext cx="2367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何吉波，博士，副教授，投资人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56742" y="3783763"/>
            <a:ext cx="25763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美国</a:t>
            </a:r>
            <a:r>
              <a:rPr lang="en-US" altLang="zh-CN" sz="1200" dirty="0" smtClean="0"/>
              <a:t>Wichita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State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University</a:t>
            </a:r>
            <a:r>
              <a:rPr lang="zh-CN" altLang="en-US" sz="1200" dirty="0" smtClean="0"/>
              <a:t>终</a:t>
            </a:r>
            <a:r>
              <a:rPr lang="zh-CN" altLang="en-US" sz="1200" dirty="0"/>
              <a:t>生</a:t>
            </a:r>
            <a:r>
              <a:rPr lang="zh-CN" altLang="en-US" sz="1200" dirty="0" smtClean="0"/>
              <a:t>教授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北</a:t>
            </a:r>
            <a:r>
              <a:rPr lang="zh-CN" altLang="en-US" sz="1200" dirty="0"/>
              <a:t>大客座</a:t>
            </a:r>
            <a:r>
              <a:rPr lang="zh-CN" altLang="en-US" sz="1200" dirty="0" smtClean="0"/>
              <a:t>教授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优视眼动科技创始人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优异用户体验咨询公司创始人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纽约华尔街蜂巢孵化器投资合伙人</a:t>
            </a:r>
            <a:endParaRPr lang="en-US" sz="1200" dirty="0"/>
          </a:p>
          <a:p>
            <a:pPr marL="171450" indent="-171450">
              <a:buFont typeface="Wingdings" charset="2"/>
              <a:buChar char="ü"/>
            </a:pP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744934" y="1048328"/>
            <a:ext cx="32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谭</a:t>
            </a:r>
            <a:r>
              <a:rPr lang="zh-TW" altLang="en-US" dirty="0" smtClean="0"/>
              <a:t>北平，</a:t>
            </a:r>
            <a:r>
              <a:rPr lang="zh-CN" altLang="en-US" dirty="0" smtClean="0"/>
              <a:t>博士，总裁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85541" y="1611088"/>
            <a:ext cx="2993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lang="zh-CN" altLang="en-US" sz="1200" dirty="0"/>
              <a:t>数字新思 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创</a:t>
            </a:r>
            <a:r>
              <a:rPr lang="zh-CN" altLang="en-US" sz="1200" dirty="0"/>
              <a:t>始人 </a:t>
            </a:r>
            <a:r>
              <a:rPr lang="en-US" altLang="zh-CN" sz="1200" dirty="0"/>
              <a:t>CEO </a:t>
            </a:r>
            <a:r>
              <a:rPr lang="zh-CN" altLang="en-US" sz="1200" dirty="0" smtClean="0"/>
              <a:t>情感云平台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提供云</a:t>
            </a:r>
            <a:r>
              <a:rPr lang="zh-CN" altLang="en-US" sz="1200" dirty="0"/>
              <a:t>端的眼动、脑电和面孔情绪识别统一测量平台 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将体验数据化</a:t>
            </a:r>
            <a:r>
              <a:rPr lang="zh-CN" altLang="en-US" sz="1200" dirty="0"/>
              <a:t>，基于数据驱动体验优化。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026148" y="3683337"/>
            <a:ext cx="2993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lang="zh-TW" altLang="en-US" sz="1200" dirty="0"/>
              <a:t>数字新思 情感云产品总监 </a:t>
            </a:r>
            <a:endParaRPr lang="en-US" altLang="zh-TW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TW" altLang="en-US" sz="1200" dirty="0" smtClean="0"/>
              <a:t>情感云</a:t>
            </a:r>
            <a:r>
              <a:rPr lang="zh-TW" altLang="en-US" sz="1200" dirty="0"/>
              <a:t>平台，用眼动、脑电、面孔情绪识别量化用户体验，人人都可以成为用户体验专家。 </a:t>
            </a:r>
            <a:endParaRPr lang="en-US" altLang="zh-TW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TW" altLang="en-US" sz="1200" dirty="0" smtClean="0"/>
              <a:t>规模化测量</a:t>
            </a:r>
            <a:r>
              <a:rPr lang="zh-TW" altLang="en-US" sz="1200" dirty="0"/>
              <a:t>，让用户体验开启大数据时代。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142435" y="5268641"/>
            <a:ext cx="27366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lang="zh-CN" altLang="en-US" sz="1200" dirty="0"/>
              <a:t>现就职于美的电器，从事消费者研究的工作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en-US" altLang="zh-CN" sz="1200" dirty="0" smtClean="0"/>
              <a:t>COPSY</a:t>
            </a:r>
            <a:r>
              <a:rPr lang="zh-CN" altLang="en-US" sz="1200" dirty="0" smtClean="0"/>
              <a:t>心理学留学网创始人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哈佛公正课</a:t>
            </a:r>
            <a:r>
              <a:rPr lang="en-US" altLang="zh-CN" sz="1200" dirty="0"/>
              <a:t>Justice</a:t>
            </a:r>
            <a:r>
              <a:rPr lang="zh-CN" altLang="en-US" sz="1200" dirty="0" smtClean="0"/>
              <a:t>首位翻译者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引爆</a:t>
            </a:r>
            <a:r>
              <a:rPr lang="zh-CN" altLang="en-US" sz="1200" dirty="0"/>
              <a:t>国内对国外名校开放课程的关注热</a:t>
            </a:r>
            <a:r>
              <a:rPr lang="zh-CN" altLang="en-US" sz="1200" dirty="0" smtClean="0"/>
              <a:t>潮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曾服务于微软亚洲硬</a:t>
            </a:r>
            <a:r>
              <a:rPr lang="zh-CN" altLang="en-US" sz="1200" dirty="0"/>
              <a:t>件中心（</a:t>
            </a:r>
            <a:r>
              <a:rPr lang="en-US" altLang="zh-CN" sz="1200" dirty="0"/>
              <a:t>MACH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851067" y="2983691"/>
            <a:ext cx="32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支建</a:t>
            </a:r>
            <a:r>
              <a:rPr lang="zh-TW" altLang="en-US" dirty="0" smtClean="0"/>
              <a:t>壮， </a:t>
            </a:r>
            <a:r>
              <a:rPr lang="zh-CN" altLang="en-US" dirty="0" smtClean="0"/>
              <a:t>总监</a:t>
            </a:r>
            <a:endParaRPr lang="en-US" dirty="0"/>
          </a:p>
        </p:txBody>
      </p:sp>
      <p:pic>
        <p:nvPicPr>
          <p:cNvPr id="2" name="Picture 1" descr="IMG_696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32" y="5353423"/>
            <a:ext cx="1427916" cy="952134"/>
          </a:xfrm>
          <a:prstGeom prst="rect">
            <a:avLst/>
          </a:prstGeom>
        </p:spPr>
      </p:pic>
      <p:pic>
        <p:nvPicPr>
          <p:cNvPr id="3" name="Picture 2" descr="jibo_he_opt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5" y="3305257"/>
            <a:ext cx="1616127" cy="1078671"/>
          </a:xfrm>
          <a:prstGeom prst="rect">
            <a:avLst/>
          </a:prstGeom>
        </p:spPr>
      </p:pic>
      <p:pic>
        <p:nvPicPr>
          <p:cNvPr id="5" name="Picture 4" descr="Peking Tan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65" y="945931"/>
            <a:ext cx="1211569" cy="1817354"/>
          </a:xfrm>
          <a:prstGeom prst="rect">
            <a:avLst/>
          </a:prstGeom>
        </p:spPr>
      </p:pic>
      <p:pic>
        <p:nvPicPr>
          <p:cNvPr id="9" name="Picture 8" descr="Jianzhuang Zhi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81" y="3217922"/>
            <a:ext cx="1294986" cy="1726648"/>
          </a:xfrm>
          <a:prstGeom prst="rect">
            <a:avLst/>
          </a:prstGeom>
        </p:spPr>
      </p:pic>
      <p:pic>
        <p:nvPicPr>
          <p:cNvPr id="16" name="Picture 15" descr="Gao Dinggu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5" y="1048328"/>
            <a:ext cx="1514026" cy="15160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993783" y="5512662"/>
            <a:ext cx="25763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中山大学心理学系讲师</a:t>
            </a:r>
            <a:endParaRPr lang="en-US" altLang="zh-CN" sz="1200" dirty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“</a:t>
            </a:r>
            <a:r>
              <a:rPr lang="zh-CN" altLang="en-US" sz="1200" dirty="0"/>
              <a:t>百人计划”引进人</a:t>
            </a:r>
            <a:r>
              <a:rPr lang="zh-CN" altLang="en-US" sz="1200" dirty="0" smtClean="0"/>
              <a:t>才</a:t>
            </a:r>
            <a:endParaRPr lang="en-US" altLang="zh-CN" sz="1200" dirty="0"/>
          </a:p>
          <a:p>
            <a:pPr marL="171450" indent="-171450">
              <a:buFont typeface="Wingdings" charset="2"/>
              <a:buChar char="ü"/>
            </a:pPr>
            <a:r>
              <a:rPr lang="en-US" sz="1200" dirty="0" smtClean="0"/>
              <a:t>2005</a:t>
            </a:r>
            <a:r>
              <a:rPr lang="zh-CN" altLang="en-US" sz="1200" dirty="0"/>
              <a:t>年于北京大学获得心理学、经济学双学士学位</a:t>
            </a:r>
            <a:r>
              <a:rPr lang="zh-CN" altLang="en-US" sz="1200" dirty="0" smtClean="0"/>
              <a:t>。</a:t>
            </a:r>
            <a:endParaRPr lang="en-US" altLang="zh-CN" sz="1200" dirty="0"/>
          </a:p>
          <a:p>
            <a:pPr marL="171450" indent="-171450">
              <a:buFont typeface="Wingdings" charset="2"/>
              <a:buChar char="ü"/>
            </a:pPr>
            <a:r>
              <a:rPr lang="en-US" sz="1200" dirty="0" smtClean="0"/>
              <a:t>2011</a:t>
            </a:r>
            <a:r>
              <a:rPr lang="zh-CN" altLang="en-US" sz="1200" dirty="0"/>
              <a:t>年于美国卡耐基</a:t>
            </a:r>
            <a:r>
              <a:rPr lang="en-US" altLang="zh-CN" sz="1200" dirty="0"/>
              <a:t>•</a:t>
            </a:r>
            <a:r>
              <a:rPr lang="zh-CN" altLang="en-US" sz="1200" dirty="0"/>
              <a:t>梅隆大学（</a:t>
            </a:r>
            <a:r>
              <a:rPr lang="en-US" sz="1200" dirty="0"/>
              <a:t>Carnegie Mellon University</a:t>
            </a:r>
            <a:r>
              <a:rPr lang="zh-CN" altLang="en-US" sz="1200" dirty="0"/>
              <a:t>）获得心理学博士学位。</a:t>
            </a:r>
            <a:endParaRPr lang="en-US" sz="1200" dirty="0"/>
          </a:p>
          <a:p>
            <a:pPr marL="171450" indent="-171450">
              <a:buFont typeface="Wingdings" charset="2"/>
              <a:buChar char="ü"/>
            </a:pP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993783" y="5216809"/>
            <a:ext cx="236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穆岩，</a:t>
            </a:r>
            <a:r>
              <a:rPr lang="zh-CN" altLang="en-US" dirty="0" smtClean="0"/>
              <a:t>博士，讲师</a:t>
            </a:r>
            <a:endParaRPr lang="en-US" altLang="zh-CN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939468" y="1094494"/>
            <a:ext cx="2421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高定</a:t>
            </a:r>
            <a:r>
              <a:rPr lang="zh-TW" altLang="en-US" dirty="0" smtClean="0"/>
              <a:t>国，博士</a:t>
            </a:r>
            <a:r>
              <a:rPr lang="zh-TW" altLang="en-US" dirty="0"/>
              <a:t>，</a:t>
            </a:r>
            <a:r>
              <a:rPr lang="zh-TW" altLang="en-US" dirty="0" smtClean="0"/>
              <a:t>教授</a:t>
            </a:r>
            <a:r>
              <a:rPr lang="zh-TW" altLang="en-US" dirty="0"/>
              <a:t>，</a:t>
            </a:r>
            <a:r>
              <a:rPr lang="zh-TW" altLang="en-US" dirty="0" smtClean="0"/>
              <a:t>心理学</a:t>
            </a:r>
            <a:r>
              <a:rPr lang="zh-TW" altLang="en-US" dirty="0"/>
              <a:t>系主任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40615" y="768475"/>
            <a:ext cx="89033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26148" y="498409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何景杰</a:t>
            </a:r>
            <a:endParaRPr lang="en-US" dirty="0"/>
          </a:p>
        </p:txBody>
      </p:sp>
      <p:pic>
        <p:nvPicPr>
          <p:cNvPr id="4" name="Picture 3" descr="mu ya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" y="5109974"/>
            <a:ext cx="1784059" cy="13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6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8149" y="474842"/>
            <a:ext cx="9153075" cy="5829801"/>
            <a:chOff x="-9075" y="208643"/>
            <a:chExt cx="9153075" cy="5829801"/>
          </a:xfrm>
        </p:grpSpPr>
        <p:pic>
          <p:nvPicPr>
            <p:cNvPr id="4" name="Picture 3" descr="Screen Shot 2016-10-19 at 3.11.34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88565"/>
              <a:ext cx="9144000" cy="494987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9075" y="208643"/>
              <a:ext cx="9144001" cy="4414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rgbClr val="FFFFFF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20143" y="62235"/>
            <a:ext cx="372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用户体验培训计划 </a:t>
            </a:r>
            <a:r>
              <a:rPr lang="en-US" altLang="zh-CN" dirty="0" smtClean="0"/>
              <a:t>@</a:t>
            </a:r>
            <a:r>
              <a:rPr lang="zh-CN" altLang="en-US" dirty="0" smtClean="0"/>
              <a:t> 中山大学</a:t>
            </a:r>
            <a:endParaRPr lang="en-US" altLang="zh-CN" dirty="0" smtClean="0"/>
          </a:p>
          <a:p>
            <a:pPr algn="ctr"/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 smtClean="0"/>
              <a:t>26</a:t>
            </a:r>
            <a:r>
              <a:rPr lang="zh-CN" altLang="en-US" dirty="0" smtClean="0"/>
              <a:t>日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6" y="991428"/>
            <a:ext cx="1183360" cy="1183360"/>
          </a:xfrm>
          <a:prstGeom prst="ellipse">
            <a:avLst/>
          </a:prstGeom>
          <a:ln w="63500" cap="rnd">
            <a:solidFill>
              <a:srgbClr val="3366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465036" y="1070092"/>
            <a:ext cx="278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zh-CN" altLang="en-US" b="1" u="sng" dirty="0" smtClean="0"/>
              <a:t>原型设计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24</a:t>
            </a:r>
            <a:r>
              <a:rPr lang="zh-CN" altLang="en-US" dirty="0" smtClean="0"/>
              <a:t>日上午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5643" y="1694659"/>
            <a:ext cx="2367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掌握用户体验行业的必备工具</a:t>
            </a:r>
            <a:r>
              <a:rPr lang="en-US" altLang="zh-CN" sz="1200" dirty="0" err="1" smtClean="0"/>
              <a:t>Axure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JustInMind</a:t>
            </a:r>
            <a:r>
              <a:rPr lang="zh-CN" altLang="en-US" sz="1200" dirty="0" smtClean="0"/>
              <a:t>等原型设计软件。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手把手教学。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即使不会手机编程和美工，也可以在这一天拥有产品原型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744934" y="1048328"/>
            <a:ext cx="327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zh-CN" altLang="en-US" b="1" u="sng" dirty="0" smtClean="0"/>
              <a:t>用户体验研究方法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24</a:t>
            </a:r>
            <a:r>
              <a:rPr lang="zh-CN" altLang="en-US" dirty="0" smtClean="0"/>
              <a:t>日下午和</a:t>
            </a:r>
            <a:r>
              <a:rPr lang="en-US" altLang="zh-CN" dirty="0" smtClean="0"/>
              <a:t>25</a:t>
            </a:r>
            <a:r>
              <a:rPr lang="zh-CN" altLang="en-US" dirty="0" smtClean="0"/>
              <a:t>日上午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85541" y="1611088"/>
            <a:ext cx="2993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掌握常用的用户体验研究方法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获得在电脑端和手机端进行用户体验研究的工具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练习卡片分类和鼠标测试方法的实际操作</a:t>
            </a:r>
            <a:endParaRPr lang="en-US" sz="1200" dirty="0"/>
          </a:p>
        </p:txBody>
      </p:sp>
      <p:pic>
        <p:nvPicPr>
          <p:cNvPr id="19" name="Picture 18" descr="2013062814090626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4" y="3231526"/>
            <a:ext cx="1140732" cy="1143000"/>
          </a:xfrm>
          <a:prstGeom prst="ellipse">
            <a:avLst/>
          </a:prstGeom>
          <a:ln w="63500" cap="rnd">
            <a:solidFill>
              <a:srgbClr val="3366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/>
          <p:cNvSpPr txBox="1"/>
          <p:nvPr/>
        </p:nvSpPr>
        <p:spPr>
          <a:xfrm>
            <a:off x="6026148" y="3683337"/>
            <a:ext cx="2993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了解眼动仪技术在用户体验行业方面的应用，例如手机，网页，广告等领域。 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我们提供</a:t>
            </a:r>
            <a:r>
              <a:rPr lang="en-US" altLang="zh-CN" sz="1200" dirty="0" smtClean="0"/>
              <a:t>20</a:t>
            </a:r>
            <a:r>
              <a:rPr lang="zh-CN" altLang="en-US" sz="1200" dirty="0" smtClean="0"/>
              <a:t>台眼动仪，让您具有眼动仪实际操作经验</a:t>
            </a:r>
            <a:r>
              <a:rPr lang="zh-CN" altLang="en-US" sz="1200" dirty="0"/>
              <a:t>。</a:t>
            </a:r>
            <a:r>
              <a:rPr lang="zh-CN" altLang="en-US" sz="1200" dirty="0" smtClean="0"/>
              <a:t>全国独家培训特色。因为，我们非常在乎教学质量和您的未来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65036" y="2911859"/>
            <a:ext cx="327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名企职业发展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25</a:t>
            </a:r>
            <a:r>
              <a:rPr lang="zh-CN" altLang="en-US" dirty="0" smtClean="0"/>
              <a:t>日下午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22335" y="3477457"/>
            <a:ext cx="2367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lang="zh-CN" altLang="en-US" sz="1200" dirty="0"/>
              <a:t>圣诞节鸡尾</a:t>
            </a:r>
            <a:r>
              <a:rPr lang="zh-CN" altLang="en-US" sz="1200" dirty="0" smtClean="0"/>
              <a:t>酒会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与来自京东，美的，腾讯，数字新思等著名企业的用户体验专家零距离接触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ü"/>
            </a:pPr>
            <a:r>
              <a:rPr lang="zh-CN" altLang="en-US" sz="1200" dirty="0" smtClean="0"/>
              <a:t>深入交流用户体验行业的职业发展</a:t>
            </a:r>
            <a:endParaRPr lang="en-US" altLang="zh-CN" sz="12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851067" y="2983691"/>
            <a:ext cx="327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 眼动仪与用户体验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26</a:t>
            </a:r>
            <a:r>
              <a:rPr lang="zh-CN" altLang="en-US" dirty="0" smtClean="0"/>
              <a:t>日</a:t>
            </a:r>
            <a:endParaRPr lang="en-US" dirty="0"/>
          </a:p>
        </p:txBody>
      </p:sp>
      <p:pic>
        <p:nvPicPr>
          <p:cNvPr id="24" name="Picture 23" descr="67833338ed59ba75caee625864f31b8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9" y="1136047"/>
            <a:ext cx="1119935" cy="1038741"/>
          </a:xfrm>
          <a:prstGeom prst="ellipse">
            <a:avLst/>
          </a:prstGeom>
          <a:ln w="63500" cap="rnd">
            <a:solidFill>
              <a:srgbClr val="3366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Line Callout 2 5"/>
          <p:cNvSpPr/>
          <p:nvPr/>
        </p:nvSpPr>
        <p:spPr>
          <a:xfrm>
            <a:off x="5885541" y="6304643"/>
            <a:ext cx="3302000" cy="55335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7500"/>
              <a:gd name="adj6" fmla="val -455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将上方换为我们过去讲座图片的一个滚动设计。</a:t>
            </a:r>
            <a:endParaRPr lang="en-US" dirty="0"/>
          </a:p>
        </p:txBody>
      </p:sp>
      <p:pic>
        <p:nvPicPr>
          <p:cNvPr id="25" name="Picture 24" descr="IMG_2369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83" y="3231526"/>
            <a:ext cx="1161951" cy="1136489"/>
          </a:xfrm>
          <a:prstGeom prst="ellipse">
            <a:avLst/>
          </a:prstGeom>
          <a:ln w="63500" cap="rnd">
            <a:solidFill>
              <a:srgbClr val="3366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6" name="Straight Connector 25"/>
          <p:cNvCxnSpPr/>
          <p:nvPr/>
        </p:nvCxnSpPr>
        <p:spPr>
          <a:xfrm>
            <a:off x="240615" y="768475"/>
            <a:ext cx="89033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50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55578" y="34414"/>
            <a:ext cx="372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课程注册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9902" y="716643"/>
            <a:ext cx="89033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805866"/>
              </p:ext>
            </p:extLst>
          </p:nvPr>
        </p:nvGraphicFramePr>
        <p:xfrm>
          <a:off x="149901" y="888120"/>
          <a:ext cx="8759515" cy="536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220"/>
                <a:gridCol w="3961033"/>
                <a:gridCol w="1836097"/>
                <a:gridCol w="1146165"/>
              </a:tblGrid>
              <a:tr h="480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人员类型</a:t>
                      </a:r>
                      <a:endParaRPr lang="en-US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报名板块</a:t>
                      </a:r>
                      <a:endParaRPr lang="en-US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价格</a:t>
                      </a:r>
                      <a:endParaRPr lang="en-US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</a:tr>
              <a:tr h="660227">
                <a:tc rowSpan="3">
                  <a:txBody>
                    <a:bodyPr/>
                    <a:lstStyle/>
                    <a:p>
                      <a:pPr marL="0" marR="0" indent="4000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优学名额</a:t>
                      </a:r>
                      <a:endParaRPr lang="en-US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（限在校本科生凭学生证申请，名额分配参考报名先后顺序与获推荐情况）</a:t>
                      </a:r>
                      <a:endParaRPr lang="en-US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1. </a:t>
                      </a:r>
                      <a:r>
                        <a:rPr lang="zh-CN" altLang="en-US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用户体验研究方法</a:t>
                      </a:r>
                      <a:endParaRPr lang="en-US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￥</a:t>
                      </a:r>
                      <a:r>
                        <a:rPr lang="en-US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950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限额</a:t>
                      </a:r>
                      <a:r>
                        <a:rPr lang="en-US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40</a:t>
                      </a: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人）</a:t>
                      </a:r>
                      <a:endParaRPr lang="en-US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6602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AutoNum type="arabicPeriod"/>
                      </a:pPr>
                      <a:r>
                        <a:rPr lang="en-US" sz="1600" kern="1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用户体验研究方法</a:t>
                      </a:r>
                    </a:p>
                    <a:p>
                      <a:pPr marL="342900" marR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AutoNum type="arabicPeriod"/>
                      </a:pPr>
                      <a:r>
                        <a:rPr lang="zh-CN" altLang="en-US" sz="1600" kern="1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用户体验职业发展，社交鸡尾酒会</a:t>
                      </a:r>
                      <a:endParaRPr lang="en-US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￥</a:t>
                      </a:r>
                      <a:r>
                        <a:rPr lang="en-US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1950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限额</a:t>
                      </a:r>
                      <a:r>
                        <a:rPr lang="en-US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10</a:t>
                      </a: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人）</a:t>
                      </a:r>
                      <a:endParaRPr lang="en-US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11690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AutoNum type="arabicPeriod"/>
                      </a:pPr>
                      <a:r>
                        <a:rPr lang="en-US" sz="1600" kern="1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用户体验研究方法</a:t>
                      </a:r>
                    </a:p>
                    <a:p>
                      <a:pPr marL="342900" marR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AutoNum type="arabicPeriod"/>
                      </a:pPr>
                      <a:r>
                        <a:rPr lang="zh-CN" altLang="en-US" sz="16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用户体验职业发展，社交鸡尾酒会</a:t>
                      </a:r>
                      <a:endParaRPr lang="en-US" altLang="zh-CN" sz="16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42900" marR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AutoNum type="arabicPeriod"/>
                      </a:pPr>
                      <a:r>
                        <a:rPr lang="zh-CN" altLang="en-US" sz="16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眼动仪在用户体验中的应用，虚拟现实</a:t>
                      </a:r>
                      <a:endParaRPr lang="en-US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￥</a:t>
                      </a:r>
                      <a:r>
                        <a:rPr lang="en-US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3000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限额</a:t>
                      </a:r>
                      <a:r>
                        <a:rPr lang="en-US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人）</a:t>
                      </a:r>
                      <a:endParaRPr lang="en-US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480090">
                <a:tc rowSpan="3">
                  <a:txBody>
                    <a:bodyPr/>
                    <a:lstStyle/>
                    <a:p>
                      <a:pPr marL="0" marR="0" indent="5334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学员</a:t>
                      </a:r>
                      <a:endParaRPr lang="en-US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1. </a:t>
                      </a:r>
                      <a:r>
                        <a:rPr lang="zh-CN" altLang="en-US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   </a:t>
                      </a:r>
                      <a:r>
                        <a:rPr lang="en-US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用户体验研究方法</a:t>
                      </a:r>
                      <a:endParaRPr lang="en-US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￥</a:t>
                      </a:r>
                      <a:r>
                        <a:rPr lang="en-US" sz="16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</a:tr>
              <a:tr h="6602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AutoNum type="arabicPeriod"/>
                      </a:pPr>
                      <a:r>
                        <a:rPr lang="en-US" sz="1600" kern="1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用户体验研究方法</a:t>
                      </a:r>
                    </a:p>
                    <a:p>
                      <a:pPr marL="342900" marR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AutoNum type="arabicPeriod"/>
                      </a:pPr>
                      <a:r>
                        <a:rPr lang="zh-CN" altLang="en-US" sz="1600" kern="1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用户体验职业发展，社交鸡尾酒会</a:t>
                      </a:r>
                      <a:endParaRPr lang="en-US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￥</a:t>
                      </a:r>
                      <a:r>
                        <a:rPr lang="en-US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3900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11690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AutoNum type="arabicPeriod"/>
                      </a:pPr>
                      <a:r>
                        <a:rPr lang="en-US" sz="1600" kern="1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用户体验研究方法</a:t>
                      </a:r>
                    </a:p>
                    <a:p>
                      <a:pPr marL="342900" marR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AutoNum type="arabicPeriod"/>
                      </a:pPr>
                      <a:r>
                        <a:rPr lang="zh-CN" altLang="en-US" sz="16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用户体验职业发展，社交鸡尾酒会</a:t>
                      </a:r>
                      <a:endParaRPr lang="en-US" altLang="zh-CN" sz="16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42900" marR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AutoNum type="arabicPeriod"/>
                      </a:pPr>
                      <a:r>
                        <a:rPr lang="zh-CN" altLang="en-US" sz="16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眼动仪在用户体验中的应用，虚拟现实</a:t>
                      </a:r>
                      <a:endParaRPr lang="en-US" sz="16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￥</a:t>
                      </a:r>
                      <a:r>
                        <a:rPr lang="en-US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4900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zh-CN" sz="16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限额</a:t>
                      </a:r>
                      <a:r>
                        <a:rPr lang="en-US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15</a:t>
                      </a:r>
                      <a:r>
                        <a:rPr lang="zh-CN" sz="16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人）</a:t>
                      </a:r>
                      <a:endParaRPr lang="en-US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84501" y="384159"/>
            <a:ext cx="397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</a:t>
            </a:r>
            <a:r>
              <a:rPr lang="zh-CN" altLang="en-US" dirty="0" smtClean="0"/>
              <a:t>日前注册，享受</a:t>
            </a:r>
            <a:r>
              <a:rPr lang="en-US" altLang="zh-CN" dirty="0" smtClean="0"/>
              <a:t>9.5</a:t>
            </a:r>
            <a:r>
              <a:rPr lang="zh-CN" altLang="en-US" dirty="0" smtClean="0"/>
              <a:t>折扣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21089" y="1333513"/>
            <a:ext cx="994829" cy="707886"/>
            <a:chOff x="7821089" y="1418177"/>
            <a:chExt cx="994829" cy="707886"/>
          </a:xfrm>
        </p:grpSpPr>
        <p:grpSp>
          <p:nvGrpSpPr>
            <p:cNvPr id="9" name="Group 8"/>
            <p:cNvGrpSpPr/>
            <p:nvPr/>
          </p:nvGrpSpPr>
          <p:grpSpPr>
            <a:xfrm>
              <a:off x="7821089" y="1418177"/>
              <a:ext cx="296333" cy="707886"/>
              <a:chOff x="7821089" y="1418177"/>
              <a:chExt cx="296333" cy="70788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821089" y="1418177"/>
                <a:ext cx="2963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 smtClean="0"/>
                  <a:t>-</a:t>
                </a:r>
                <a:endParaRPr lang="en-US" sz="4000" b="1" dirty="0"/>
              </a:p>
            </p:txBody>
          </p:sp>
        </p:grpSp>
        <p:sp>
          <p:nvSpPr>
            <p:cNvPr id="10" name="Rounded Rectangle 9"/>
            <p:cNvSpPr/>
            <p:nvPr/>
          </p:nvSpPr>
          <p:spPr>
            <a:xfrm>
              <a:off x="8117422" y="1703919"/>
              <a:ext cx="444495" cy="2645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8519585" y="1518847"/>
              <a:ext cx="296333" cy="553998"/>
              <a:chOff x="7799923" y="1524007"/>
              <a:chExt cx="296333" cy="55399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799923" y="1524007"/>
                <a:ext cx="29633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b="1" dirty="0" smtClean="0"/>
                  <a:t>+</a:t>
                </a:r>
                <a:endParaRPr lang="en-US" sz="3000" b="1" dirty="0"/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7814744" y="1983314"/>
            <a:ext cx="994829" cy="707886"/>
            <a:chOff x="7821089" y="1418177"/>
            <a:chExt cx="994829" cy="707886"/>
          </a:xfrm>
        </p:grpSpPr>
        <p:grpSp>
          <p:nvGrpSpPr>
            <p:cNvPr id="19" name="Group 18"/>
            <p:cNvGrpSpPr/>
            <p:nvPr/>
          </p:nvGrpSpPr>
          <p:grpSpPr>
            <a:xfrm>
              <a:off x="7821089" y="1418177"/>
              <a:ext cx="296333" cy="707886"/>
              <a:chOff x="7821089" y="1418177"/>
              <a:chExt cx="296333" cy="707886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821089" y="1418177"/>
                <a:ext cx="2963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 smtClean="0"/>
                  <a:t>-</a:t>
                </a:r>
                <a:endParaRPr lang="en-US" sz="4000" b="1" dirty="0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8117422" y="1703919"/>
              <a:ext cx="444495" cy="2645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8519585" y="1518847"/>
              <a:ext cx="296333" cy="553998"/>
              <a:chOff x="7799923" y="1524007"/>
              <a:chExt cx="296333" cy="553998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799923" y="1524007"/>
                <a:ext cx="29633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b="1" dirty="0" smtClean="0"/>
                  <a:t>+</a:t>
                </a:r>
                <a:endParaRPr lang="en-US" sz="3000" b="1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7861312" y="2865974"/>
            <a:ext cx="994829" cy="707886"/>
            <a:chOff x="7821089" y="1418177"/>
            <a:chExt cx="994829" cy="707886"/>
          </a:xfrm>
        </p:grpSpPr>
        <p:grpSp>
          <p:nvGrpSpPr>
            <p:cNvPr id="30" name="Group 29"/>
            <p:cNvGrpSpPr/>
            <p:nvPr/>
          </p:nvGrpSpPr>
          <p:grpSpPr>
            <a:xfrm>
              <a:off x="7821089" y="1418177"/>
              <a:ext cx="296333" cy="707886"/>
              <a:chOff x="7821089" y="1418177"/>
              <a:chExt cx="296333" cy="707886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821089" y="1418177"/>
                <a:ext cx="2963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 smtClean="0"/>
                  <a:t>-</a:t>
                </a:r>
                <a:endParaRPr lang="en-US" sz="4000" b="1" dirty="0"/>
              </a:p>
            </p:txBody>
          </p:sp>
        </p:grpSp>
        <p:sp>
          <p:nvSpPr>
            <p:cNvPr id="31" name="Rounded Rectangle 30"/>
            <p:cNvSpPr/>
            <p:nvPr/>
          </p:nvSpPr>
          <p:spPr>
            <a:xfrm>
              <a:off x="8117422" y="1703919"/>
              <a:ext cx="444495" cy="2645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519585" y="1518847"/>
              <a:ext cx="296333" cy="553998"/>
              <a:chOff x="7799923" y="1524007"/>
              <a:chExt cx="296333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799923" y="1524007"/>
                <a:ext cx="29633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b="1" dirty="0" smtClean="0"/>
                  <a:t>+</a:t>
                </a:r>
                <a:endParaRPr lang="en-US" sz="3000" b="1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7812630" y="3738046"/>
            <a:ext cx="994829" cy="707886"/>
            <a:chOff x="7821089" y="1418177"/>
            <a:chExt cx="994829" cy="707886"/>
          </a:xfrm>
        </p:grpSpPr>
        <p:grpSp>
          <p:nvGrpSpPr>
            <p:cNvPr id="40" name="Group 39"/>
            <p:cNvGrpSpPr/>
            <p:nvPr/>
          </p:nvGrpSpPr>
          <p:grpSpPr>
            <a:xfrm>
              <a:off x="7821089" y="1418177"/>
              <a:ext cx="296333" cy="707886"/>
              <a:chOff x="7821089" y="1418177"/>
              <a:chExt cx="296333" cy="707886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821089" y="1418177"/>
                <a:ext cx="2963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 smtClean="0"/>
                  <a:t>-</a:t>
                </a:r>
                <a:endParaRPr lang="en-US" sz="4000" b="1" dirty="0"/>
              </a:p>
            </p:txBody>
          </p:sp>
        </p:grpSp>
        <p:sp>
          <p:nvSpPr>
            <p:cNvPr id="41" name="Rounded Rectangle 40"/>
            <p:cNvSpPr/>
            <p:nvPr/>
          </p:nvSpPr>
          <p:spPr>
            <a:xfrm>
              <a:off x="8117422" y="1703919"/>
              <a:ext cx="444495" cy="2645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8519585" y="1518847"/>
              <a:ext cx="296333" cy="553998"/>
              <a:chOff x="7799923" y="1524007"/>
              <a:chExt cx="296333" cy="55399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799923" y="1524007"/>
                <a:ext cx="29633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b="1" dirty="0" smtClean="0"/>
                  <a:t>+</a:t>
                </a:r>
                <a:endParaRPr lang="en-US" sz="3000" b="1" dirty="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7823214" y="4329519"/>
            <a:ext cx="994829" cy="707886"/>
            <a:chOff x="7821089" y="1418177"/>
            <a:chExt cx="994829" cy="707886"/>
          </a:xfrm>
        </p:grpSpPr>
        <p:grpSp>
          <p:nvGrpSpPr>
            <p:cNvPr id="50" name="Group 49"/>
            <p:cNvGrpSpPr/>
            <p:nvPr/>
          </p:nvGrpSpPr>
          <p:grpSpPr>
            <a:xfrm>
              <a:off x="7821089" y="1418177"/>
              <a:ext cx="296333" cy="707886"/>
              <a:chOff x="7821089" y="1418177"/>
              <a:chExt cx="296333" cy="707886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821089" y="1418177"/>
                <a:ext cx="2963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 smtClean="0"/>
                  <a:t>-</a:t>
                </a:r>
                <a:endParaRPr lang="en-US" sz="4000" b="1" dirty="0"/>
              </a:p>
            </p:txBody>
          </p:sp>
        </p:grpSp>
        <p:sp>
          <p:nvSpPr>
            <p:cNvPr id="51" name="Rounded Rectangle 50"/>
            <p:cNvSpPr/>
            <p:nvPr/>
          </p:nvSpPr>
          <p:spPr>
            <a:xfrm>
              <a:off x="8117422" y="1703919"/>
              <a:ext cx="444495" cy="2645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8519585" y="1518847"/>
              <a:ext cx="296333" cy="553998"/>
              <a:chOff x="7799923" y="1524007"/>
              <a:chExt cx="296333" cy="553998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7799923" y="1524007"/>
                <a:ext cx="29633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b="1" dirty="0" smtClean="0"/>
                  <a:t>+</a:t>
                </a:r>
                <a:endParaRPr lang="en-US" sz="3000" b="1" dirty="0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7823212" y="5145635"/>
            <a:ext cx="994829" cy="707886"/>
            <a:chOff x="7821089" y="1418177"/>
            <a:chExt cx="994829" cy="707886"/>
          </a:xfrm>
        </p:grpSpPr>
        <p:grpSp>
          <p:nvGrpSpPr>
            <p:cNvPr id="60" name="Group 59"/>
            <p:cNvGrpSpPr/>
            <p:nvPr/>
          </p:nvGrpSpPr>
          <p:grpSpPr>
            <a:xfrm>
              <a:off x="7821089" y="1418177"/>
              <a:ext cx="296333" cy="707886"/>
              <a:chOff x="7821089" y="1418177"/>
              <a:chExt cx="296333" cy="707886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821089" y="1418177"/>
                <a:ext cx="2963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 smtClean="0"/>
                  <a:t>-</a:t>
                </a:r>
                <a:endParaRPr lang="en-US" sz="4000" b="1" dirty="0"/>
              </a:p>
            </p:txBody>
          </p:sp>
        </p:grpSp>
        <p:sp>
          <p:nvSpPr>
            <p:cNvPr id="61" name="Rounded Rectangle 60"/>
            <p:cNvSpPr/>
            <p:nvPr/>
          </p:nvSpPr>
          <p:spPr>
            <a:xfrm>
              <a:off x="8117422" y="1703919"/>
              <a:ext cx="444495" cy="2645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8519585" y="1518847"/>
              <a:ext cx="296333" cy="553998"/>
              <a:chOff x="7799923" y="1524007"/>
              <a:chExt cx="296333" cy="55399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852835" y="1703919"/>
                <a:ext cx="95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7863418" y="1703919"/>
                <a:ext cx="232833" cy="264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7799923" y="1524007"/>
                <a:ext cx="29633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b="1" dirty="0" smtClean="0"/>
                  <a:t>+</a:t>
                </a:r>
                <a:endParaRPr lang="en-US" sz="3000" b="1" dirty="0"/>
              </a:p>
            </p:txBody>
          </p:sp>
        </p:grpSp>
      </p:grpSp>
      <p:sp>
        <p:nvSpPr>
          <p:cNvPr id="17" name="Rectangle 16"/>
          <p:cNvSpPr/>
          <p:nvPr/>
        </p:nvSpPr>
        <p:spPr>
          <a:xfrm>
            <a:off x="5953844" y="6419335"/>
            <a:ext cx="163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总费用</a:t>
            </a:r>
            <a:r>
              <a:rPr lang="en-US" altLang="zh-TW" dirty="0"/>
              <a:t>:</a:t>
            </a:r>
            <a:r>
              <a:rPr lang="zh-TW" altLang="en-US" dirty="0"/>
              <a:t>￥ </a:t>
            </a:r>
            <a:r>
              <a:rPr lang="en-US" altLang="zh-TW" dirty="0"/>
              <a:t>0.00 </a:t>
            </a:r>
            <a:endParaRPr lang="en-US" dirty="0"/>
          </a:p>
        </p:txBody>
      </p:sp>
      <p:pic>
        <p:nvPicPr>
          <p:cNvPr id="69" name="Picture 68" descr="Screen Shot 2016-10-28 at 11.40.57 AM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887" y="6461667"/>
            <a:ext cx="1422400" cy="355600"/>
          </a:xfrm>
          <a:prstGeom prst="rect">
            <a:avLst/>
          </a:prstGeom>
        </p:spPr>
      </p:pic>
      <p:sp>
        <p:nvSpPr>
          <p:cNvPr id="70" name="Line Callout 1 69"/>
          <p:cNvSpPr/>
          <p:nvPr/>
        </p:nvSpPr>
        <p:spPr>
          <a:xfrm>
            <a:off x="9637058" y="4492708"/>
            <a:ext cx="1972235" cy="1634593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点击后进入</a:t>
            </a:r>
            <a:r>
              <a:rPr lang="en-US" altLang="zh-CN" dirty="0" smtClean="0"/>
              <a:t>slide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支付页面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88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55578" y="214477"/>
            <a:ext cx="372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用户体验培训注册</a:t>
            </a:r>
            <a:endParaRPr lang="en-US" b="1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9902" y="716643"/>
            <a:ext cx="89033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18188" y="733213"/>
            <a:ext cx="329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培训项目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717231" y="733213"/>
            <a:ext cx="329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费用</a:t>
            </a:r>
            <a:endParaRPr lang="en-US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5519152" y="733213"/>
            <a:ext cx="329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人数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6846849" y="733213"/>
            <a:ext cx="329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合计</a:t>
            </a:r>
            <a:endParaRPr lang="en-US" b="1" u="sng" dirty="0"/>
          </a:p>
        </p:txBody>
      </p:sp>
      <p:sp>
        <p:nvSpPr>
          <p:cNvPr id="3" name="Rectangle 2"/>
          <p:cNvSpPr/>
          <p:nvPr/>
        </p:nvSpPr>
        <p:spPr>
          <a:xfrm>
            <a:off x="269578" y="1106829"/>
            <a:ext cx="3211716" cy="1934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kern="100" dirty="0">
                <a:ea typeface="宋体"/>
                <a:cs typeface="Times New Roman"/>
              </a:rPr>
              <a:t>用户体验研究方法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zh-CN" altLang="en-US" kern="100" dirty="0">
                <a:cs typeface="Times New Roman"/>
              </a:rPr>
              <a:t>用户体验职业发展，社交鸡尾酒会</a:t>
            </a:r>
            <a:endParaRPr lang="en-US" altLang="zh-CN" kern="100" dirty="0"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zh-CN" altLang="en-US" kern="100" dirty="0">
                <a:cs typeface="Times New Roman"/>
              </a:rPr>
              <a:t>眼动仪在用户体验中的应用，虚拟现实</a:t>
            </a:r>
            <a:endParaRPr lang="en-US" kern="100" dirty="0">
              <a:ea typeface="宋体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7231" y="1583500"/>
            <a:ext cx="883475" cy="40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zh-CN" altLang="en-US" kern="100" dirty="0">
                <a:cs typeface="Times New Roman"/>
              </a:rPr>
              <a:t>￥</a:t>
            </a:r>
            <a:r>
              <a:rPr lang="en-US" kern="100" dirty="0">
                <a:ea typeface="宋体"/>
                <a:cs typeface="Times New Roman"/>
              </a:rPr>
              <a:t>3000</a:t>
            </a:r>
          </a:p>
        </p:txBody>
      </p:sp>
      <p:sp>
        <p:nvSpPr>
          <p:cNvPr id="9" name="Rectangle 8"/>
          <p:cNvSpPr/>
          <p:nvPr/>
        </p:nvSpPr>
        <p:spPr>
          <a:xfrm>
            <a:off x="5518243" y="1598714"/>
            <a:ext cx="647909" cy="40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zh-CN" kern="100" dirty="0" smtClean="0">
                <a:ea typeface="宋体"/>
                <a:cs typeface="Times New Roman"/>
              </a:rPr>
              <a:t>1</a:t>
            </a:r>
            <a:r>
              <a:rPr lang="zh-CN" altLang="en-US" kern="100" dirty="0" smtClean="0">
                <a:ea typeface="宋体"/>
                <a:cs typeface="Times New Roman"/>
              </a:rPr>
              <a:t> 人</a:t>
            </a:r>
            <a:endParaRPr lang="en-US" kern="100" dirty="0">
              <a:ea typeface="宋体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79123" y="1598987"/>
            <a:ext cx="883475" cy="40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zh-CN" altLang="en-US" kern="100" dirty="0">
                <a:cs typeface="Times New Roman"/>
              </a:rPr>
              <a:t>￥</a:t>
            </a:r>
            <a:r>
              <a:rPr lang="en-US" kern="100" dirty="0">
                <a:ea typeface="宋体"/>
                <a:cs typeface="Times New Roman"/>
              </a:rPr>
              <a:t>3000</a:t>
            </a:r>
          </a:p>
        </p:txBody>
      </p:sp>
      <p:sp>
        <p:nvSpPr>
          <p:cNvPr id="11" name="TextBox 10">
            <a:hlinkClick r:id="" action="ppaction://hlinkshowjump?jump=previousslide"/>
          </p:cNvPr>
          <p:cNvSpPr txBox="1"/>
          <p:nvPr/>
        </p:nvSpPr>
        <p:spPr>
          <a:xfrm>
            <a:off x="418188" y="3152596"/>
            <a:ext cx="28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>
                <a:solidFill>
                  <a:srgbClr val="0000FF"/>
                </a:solidFill>
              </a:rPr>
              <a:t>更改订单</a:t>
            </a:r>
            <a:endParaRPr lang="en-US" b="1" u="sng" dirty="0">
              <a:solidFill>
                <a:srgbClr val="0000FF"/>
              </a:solidFill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-2838825" y="3266113"/>
            <a:ext cx="1972235" cy="1634593"/>
          </a:xfrm>
          <a:prstGeom prst="borderCallout1">
            <a:avLst>
              <a:gd name="adj1" fmla="val 18750"/>
              <a:gd name="adj2" fmla="val -8333"/>
              <a:gd name="adj3" fmla="val 5555"/>
              <a:gd name="adj4" fmla="val 16394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点击后进入</a:t>
            </a:r>
            <a:r>
              <a:rPr lang="en-US" altLang="zh-CN" dirty="0" smtClean="0"/>
              <a:t>slide</a:t>
            </a:r>
            <a:r>
              <a:rPr lang="zh-CN" altLang="en-US" dirty="0" smtClean="0"/>
              <a:t> </a:t>
            </a:r>
            <a:r>
              <a:rPr lang="zh-CN" altLang="zh-CN" dirty="0"/>
              <a:t>5</a:t>
            </a:r>
            <a:r>
              <a:rPr lang="zh-CN" altLang="en-US" dirty="0" smtClean="0"/>
              <a:t> </a:t>
            </a:r>
            <a:r>
              <a:rPr lang="en-US" dirty="0"/>
              <a:t>课程</a:t>
            </a:r>
            <a:r>
              <a:rPr lang="en-US" dirty="0" smtClean="0"/>
              <a:t>注册</a:t>
            </a:r>
            <a:r>
              <a:rPr lang="zh-CN" altLang="en-US" dirty="0" smtClean="0"/>
              <a:t>页面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8188" y="3608247"/>
            <a:ext cx="448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请填写下面的表单，以完成支付：</a:t>
            </a:r>
            <a:endParaRPr lang="en-US" b="1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418188" y="4198802"/>
            <a:ext cx="107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* 姓名：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1497237" y="4198802"/>
            <a:ext cx="1658471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8188" y="4660770"/>
            <a:ext cx="329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* 邮箱：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497237" y="4660770"/>
            <a:ext cx="1658471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8188" y="5231512"/>
            <a:ext cx="329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* 电话：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497237" y="5231512"/>
            <a:ext cx="1658471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82706" y="5782567"/>
            <a:ext cx="268941" cy="254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530" y="5712618"/>
            <a:ext cx="329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我同意</a:t>
            </a:r>
            <a:r>
              <a:rPr lang="zh-CN" altLang="en-US" b="1" u="sng" dirty="0" smtClean="0">
                <a:solidFill>
                  <a:srgbClr val="0000FF"/>
                </a:solidFill>
              </a:rPr>
              <a:t>注册和退款协议</a:t>
            </a:r>
            <a:r>
              <a:rPr lang="zh-CN" altLang="en-US" b="1" dirty="0" smtClean="0"/>
              <a:t> *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213573" y="4198802"/>
            <a:ext cx="0" cy="14020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00541" y="4124097"/>
            <a:ext cx="334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备注或特殊需求（可选填）：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4900541" y="4589946"/>
            <a:ext cx="3346988" cy="101089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hlinkClick r:id="" action="ppaction://hlinkshowjump?jump=nextslide"/>
          </p:cNvPr>
          <p:cNvSpPr/>
          <p:nvPr/>
        </p:nvSpPr>
        <p:spPr>
          <a:xfrm>
            <a:off x="665352" y="6333675"/>
            <a:ext cx="2566764" cy="417788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完成支付</a:t>
            </a:r>
            <a:endParaRPr lang="en-US" dirty="0"/>
          </a:p>
        </p:txBody>
      </p:sp>
      <p:sp>
        <p:nvSpPr>
          <p:cNvPr id="32" name="Line Callout 1 31"/>
          <p:cNvSpPr/>
          <p:nvPr/>
        </p:nvSpPr>
        <p:spPr>
          <a:xfrm>
            <a:off x="-2838825" y="5264934"/>
            <a:ext cx="1972235" cy="1634593"/>
          </a:xfrm>
          <a:prstGeom prst="borderCallout1">
            <a:avLst>
              <a:gd name="adj1" fmla="val 18750"/>
              <a:gd name="adj2" fmla="val -8333"/>
              <a:gd name="adj3" fmla="val 68942"/>
              <a:gd name="adj4" fmla="val 1758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点击后进入</a:t>
            </a:r>
            <a:r>
              <a:rPr lang="en-US" altLang="zh-CN" dirty="0" smtClean="0"/>
              <a:t>slide</a:t>
            </a:r>
            <a:r>
              <a:rPr lang="zh-CN" altLang="en-US" dirty="0" smtClean="0"/>
              <a:t> </a:t>
            </a:r>
            <a:r>
              <a:rPr lang="zh-CN" altLang="zh-CN" dirty="0" smtClean="0"/>
              <a:t>7</a:t>
            </a:r>
            <a:r>
              <a:rPr lang="zh-CN" altLang="en-US" dirty="0" smtClean="0"/>
              <a:t>， 进行扫码支付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4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35432" y="498574"/>
            <a:ext cx="372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扫码</a:t>
            </a:r>
            <a:r>
              <a:rPr lang="zh-CN" altLang="en-US" b="1" dirty="0" smtClean="0"/>
              <a:t>完成</a:t>
            </a:r>
            <a:r>
              <a:rPr lang="en-US" b="1" dirty="0" smtClean="0"/>
              <a:t>支付</a:t>
            </a:r>
            <a:endParaRPr lang="en-US" b="1" dirty="0"/>
          </a:p>
        </p:txBody>
      </p:sp>
      <p:pic>
        <p:nvPicPr>
          <p:cNvPr id="2" name="Picture 1" descr="alipay qr co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506" y="1136385"/>
            <a:ext cx="2574817" cy="2406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2395" y="3993346"/>
            <a:ext cx="372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欢迎加入成功注册学员微信群</a:t>
            </a:r>
            <a:endParaRPr lang="en-US" b="1" dirty="0"/>
          </a:p>
        </p:txBody>
      </p:sp>
      <p:pic>
        <p:nvPicPr>
          <p:cNvPr id="3" name="Picture 2" descr="weichat pay -qr 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44" y="1136384"/>
            <a:ext cx="2566315" cy="2566315"/>
          </a:xfrm>
          <a:prstGeom prst="rect">
            <a:avLst/>
          </a:prstGeom>
        </p:spPr>
      </p:pic>
      <p:pic>
        <p:nvPicPr>
          <p:cNvPr id="4" name="Picture 3" descr="用户体验学员群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6" b="12276"/>
          <a:stretch/>
        </p:blipFill>
        <p:spPr>
          <a:xfrm>
            <a:off x="3928853" y="4528075"/>
            <a:ext cx="1713581" cy="205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55578" y="214477"/>
            <a:ext cx="372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培训咨询，联系我们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9902" y="716643"/>
            <a:ext cx="89033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18189" y="917685"/>
            <a:ext cx="3468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请填写下面的表单，我们会尽快回复您们的来信。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8188" y="1608513"/>
            <a:ext cx="107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* 姓名：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497237" y="1608513"/>
            <a:ext cx="2219994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8188" y="2070481"/>
            <a:ext cx="329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* 邮箱：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497237" y="2070481"/>
            <a:ext cx="2219994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8188" y="2641223"/>
            <a:ext cx="329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* 电话：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7237" y="2641223"/>
            <a:ext cx="2219994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9492" y="3338654"/>
            <a:ext cx="334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* 咨询问题或者建议：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39492" y="3804503"/>
            <a:ext cx="3346988" cy="182728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hlinkClick r:id="" action="ppaction://hlinkshowjump?jump=nextslide"/>
          </p:cNvPr>
          <p:cNvSpPr/>
          <p:nvPr/>
        </p:nvSpPr>
        <p:spPr>
          <a:xfrm>
            <a:off x="588944" y="5915887"/>
            <a:ext cx="3297536" cy="56819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14589" y="984533"/>
            <a:ext cx="0" cy="46831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9409" y="1270077"/>
            <a:ext cx="3308382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您也可以直接写邮件联系我们，我们的邮箱是：</a:t>
            </a:r>
            <a:endParaRPr lang="en-US" altLang="zh-CN" dirty="0" smtClean="0"/>
          </a:p>
        </p:txBody>
      </p:sp>
      <p:sp>
        <p:nvSpPr>
          <p:cNvPr id="17" name="Rectangle 16">
            <a:hlinkClick r:id="rId2"/>
          </p:cNvPr>
          <p:cNvSpPr/>
          <p:nvPr/>
        </p:nvSpPr>
        <p:spPr>
          <a:xfrm>
            <a:off x="5029409" y="2087992"/>
            <a:ext cx="2249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workshop@ueseo.org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9409" y="2692323"/>
            <a:ext cx="3308382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或者加入我们的培训咨询微信群。</a:t>
            </a:r>
            <a:endParaRPr lang="en-US" altLang="zh-CN" dirty="0" smtClean="0"/>
          </a:p>
        </p:txBody>
      </p:sp>
      <p:pic>
        <p:nvPicPr>
          <p:cNvPr id="18" name="Picture 17" descr="咨询用户体验@中大群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6" b="17880"/>
          <a:stretch/>
        </p:blipFill>
        <p:spPr>
          <a:xfrm>
            <a:off x="5298809" y="3576270"/>
            <a:ext cx="2839908" cy="30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1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8 at 3.37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09" y="723816"/>
            <a:ext cx="9144000" cy="35048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339590"/>
            <a:ext cx="9144000" cy="43951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9504" y="2606964"/>
            <a:ext cx="73519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800000"/>
                </a:solidFill>
              </a:rPr>
              <a:t>用户体验系列培训</a:t>
            </a:r>
            <a:endParaRPr lang="en-US" altLang="zh-CN" sz="4000" b="1" dirty="0" smtClean="0">
              <a:solidFill>
                <a:srgbClr val="800000"/>
              </a:solidFill>
            </a:endParaRPr>
          </a:p>
          <a:p>
            <a:r>
              <a:rPr lang="en-US" altLang="zh-CN" sz="4000" b="1" dirty="0" smtClean="0">
                <a:solidFill>
                  <a:srgbClr val="800000"/>
                </a:solidFill>
              </a:rPr>
              <a:t>User</a:t>
            </a:r>
            <a:r>
              <a:rPr lang="zh-CN" altLang="en-US" sz="4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4000" b="1" dirty="0" smtClean="0">
                <a:solidFill>
                  <a:srgbClr val="800000"/>
                </a:solidFill>
              </a:rPr>
              <a:t>Experience</a:t>
            </a:r>
            <a:r>
              <a:rPr lang="zh-CN" altLang="en-US" sz="4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4000" b="1" dirty="0" smtClean="0">
                <a:solidFill>
                  <a:srgbClr val="800000"/>
                </a:solidFill>
              </a:rPr>
              <a:t>Workshop</a:t>
            </a:r>
            <a:r>
              <a:rPr lang="zh-CN" altLang="en-US" sz="4000" b="1" dirty="0" smtClean="0">
                <a:solidFill>
                  <a:srgbClr val="800000"/>
                </a:solidFill>
              </a:rPr>
              <a:t> </a:t>
            </a:r>
            <a:r>
              <a:rPr lang="en-US" altLang="zh-CN" sz="4000" b="1" dirty="0" smtClean="0">
                <a:solidFill>
                  <a:srgbClr val="800000"/>
                </a:solidFill>
              </a:rPr>
              <a:t>Series</a:t>
            </a:r>
          </a:p>
          <a:p>
            <a:pPr algn="ctr"/>
            <a:r>
              <a:rPr lang="en-US" dirty="0" smtClean="0">
                <a:solidFill>
                  <a:srgbClr val="800000"/>
                </a:solidFill>
              </a:rPr>
              <a:t>Copyrighted</a:t>
            </a:r>
            <a:r>
              <a:rPr lang="zh-CN" altLang="en-US" dirty="0" smtClean="0">
                <a:solidFill>
                  <a:srgbClr val="800000"/>
                </a:solidFill>
              </a:rPr>
              <a:t>. </a:t>
            </a:r>
            <a:r>
              <a:rPr lang="en-US" altLang="zh-CN" dirty="0" smtClean="0">
                <a:solidFill>
                  <a:srgbClr val="800000"/>
                </a:solidFill>
              </a:rPr>
              <a:t>All</a:t>
            </a:r>
            <a:r>
              <a:rPr lang="zh-CN" altLang="en-US" dirty="0" smtClean="0">
                <a:solidFill>
                  <a:srgbClr val="800000"/>
                </a:solidFill>
              </a:rPr>
              <a:t> </a:t>
            </a:r>
            <a:r>
              <a:rPr lang="en-US" altLang="zh-CN" dirty="0" smtClean="0">
                <a:solidFill>
                  <a:srgbClr val="800000"/>
                </a:solidFill>
              </a:rPr>
              <a:t>Rights</a:t>
            </a:r>
            <a:r>
              <a:rPr lang="zh-CN" altLang="en-US" dirty="0" smtClean="0">
                <a:solidFill>
                  <a:srgbClr val="800000"/>
                </a:solidFill>
              </a:rPr>
              <a:t> </a:t>
            </a:r>
            <a:r>
              <a:rPr lang="en-US" altLang="zh-CN" dirty="0" smtClean="0">
                <a:solidFill>
                  <a:srgbClr val="800000"/>
                </a:solidFill>
              </a:rPr>
              <a:t>Reserved</a:t>
            </a:r>
            <a:r>
              <a:rPr lang="zh-CN" altLang="en-US" dirty="0">
                <a:solidFill>
                  <a:srgbClr val="800000"/>
                </a:solidFill>
              </a:rPr>
              <a:t>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6858" y="4413341"/>
            <a:ext cx="4611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我们感谢下列机构的大力支持和赞助</a:t>
            </a:r>
            <a:endParaRPr lang="en-US" b="1" dirty="0"/>
          </a:p>
        </p:txBody>
      </p:sp>
      <p:pic>
        <p:nvPicPr>
          <p:cNvPr id="10" name="Picture 9" descr="中大Logo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59" y="5080729"/>
            <a:ext cx="1615728" cy="1648828"/>
          </a:xfrm>
          <a:prstGeom prst="rect">
            <a:avLst/>
          </a:prstGeom>
        </p:spPr>
      </p:pic>
      <p:pic>
        <p:nvPicPr>
          <p:cNvPr id="13" name="Picture 12" descr="wsuhead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" r="99429">
                        <a14:foregroundMark x1="81143" y1="80928" x2="81143" y2="80928"/>
                        <a14:foregroundMark x1="68143" y1="47938" x2="68143" y2="47938"/>
                        <a14:foregroundMark x1="92286" y1="44330" x2="92286" y2="44330"/>
                        <a14:foregroundMark x1="56286" y1="77320" x2="56286" y2="77320"/>
                        <a14:foregroundMark x1="49714" y1="47938" x2="49714" y2="47938"/>
                        <a14:foregroundMark x1="57000" y1="30412" x2="57000" y2="30412"/>
                        <a14:backgroundMark x1="60857" y1="50515" x2="60857" y2="50515"/>
                        <a14:backgroundMark x1="63143" y1="34021" x2="63143" y2="34021"/>
                        <a14:backgroundMark x1="62857" y1="15979" x2="62857" y2="15979"/>
                        <a14:backgroundMark x1="58571" y1="11340" x2="58571" y2="11340"/>
                        <a14:backgroundMark x1="35000" y1="7732" x2="35000" y2="7732"/>
                        <a14:backgroundMark x1="18000" y1="46907" x2="18000" y2="46907"/>
                        <a14:backgroundMark x1="66143" y1="91753" x2="66143" y2="91753"/>
                        <a14:backgroundMark x1="56000" y1="55155" x2="56000" y2="55155"/>
                        <a14:backgroundMark x1="14429" y1="90722" x2="14429" y2="90722"/>
                        <a14:backgroundMark x1="22857" y1="90722" x2="22857" y2="90722"/>
                        <a14:backgroundMark x1="28857" y1="91753" x2="28857" y2="91753"/>
                        <a14:backgroundMark x1="44143" y1="63402" x2="44143" y2="63402"/>
                        <a14:backgroundMark x1="39000" y1="62371" x2="39000" y2="62371"/>
                        <a14:backgroundMark x1="33429" y1="63402" x2="33429" y2="63402"/>
                        <a14:backgroundMark x1="29143" y1="63402" x2="29143" y2="63402"/>
                        <a14:backgroundMark x1="25143" y1="63402" x2="25143" y2="63402"/>
                        <a14:backgroundMark x1="22286" y1="64433" x2="22286" y2="64433"/>
                        <a14:backgroundMark x1="39571" y1="39691" x2="39571" y2="39691"/>
                        <a14:backgroundMark x1="35286" y1="42268" x2="35286" y2="42268"/>
                        <a14:backgroundMark x1="30714" y1="39691" x2="30714" y2="39691"/>
                        <a14:backgroundMark x1="24571" y1="31443" x2="24571" y2="31443"/>
                        <a14:backgroundMark x1="44571" y1="39691" x2="44571" y2="39691"/>
                        <a14:backgroundMark x1="47714" y1="39691" x2="47714" y2="39691"/>
                        <a14:backgroundMark x1="51429" y1="39691" x2="51429" y2="39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87" y="5331403"/>
            <a:ext cx="2268528" cy="1164195"/>
          </a:xfrm>
          <a:prstGeom prst="rect">
            <a:avLst/>
          </a:prstGeom>
        </p:spPr>
      </p:pic>
      <p:pic>
        <p:nvPicPr>
          <p:cNvPr id="14" name="Picture 13" descr="logo_s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16" y="5544777"/>
            <a:ext cx="2244505" cy="953418"/>
          </a:xfrm>
          <a:prstGeom prst="rect">
            <a:avLst/>
          </a:prstGeom>
        </p:spPr>
      </p:pic>
      <p:pic>
        <p:nvPicPr>
          <p:cNvPr id="15" name="Picture 14" descr="usee logo横版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 t="38220" r="60712" b="42813"/>
          <a:stretch/>
        </p:blipFill>
        <p:spPr>
          <a:xfrm>
            <a:off x="183799" y="5544777"/>
            <a:ext cx="2339260" cy="8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00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</TotalTime>
  <Words>583</Words>
  <Application>Microsoft Macintosh PowerPoint</Application>
  <PresentationFormat>On-screen Show (4:3)</PresentationFormat>
  <Paragraphs>149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中大用户体验网站设计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Wichita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Jibo He</dc:creator>
  <cp:lastModifiedBy>Jibo He</cp:lastModifiedBy>
  <cp:revision>179</cp:revision>
  <dcterms:created xsi:type="dcterms:W3CDTF">2016-10-19T19:30:08Z</dcterms:created>
  <dcterms:modified xsi:type="dcterms:W3CDTF">2016-10-28T21:02:57Z</dcterms:modified>
</cp:coreProperties>
</file>